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25"/>
  </p:notesMasterIdLst>
  <p:sldIdLst>
    <p:sldId id="256" r:id="rId2"/>
    <p:sldId id="275" r:id="rId3"/>
    <p:sldId id="274" r:id="rId4"/>
    <p:sldId id="276" r:id="rId5"/>
    <p:sldId id="302" r:id="rId6"/>
    <p:sldId id="303" r:id="rId7"/>
    <p:sldId id="283" r:id="rId8"/>
    <p:sldId id="304" r:id="rId9"/>
    <p:sldId id="305" r:id="rId10"/>
    <p:sldId id="306" r:id="rId11"/>
    <p:sldId id="307" r:id="rId12"/>
    <p:sldId id="308" r:id="rId13"/>
    <p:sldId id="309" r:id="rId14"/>
    <p:sldId id="310" r:id="rId15"/>
    <p:sldId id="311" r:id="rId16"/>
    <p:sldId id="289" r:id="rId17"/>
    <p:sldId id="290" r:id="rId18"/>
    <p:sldId id="291" r:id="rId19"/>
    <p:sldId id="299" r:id="rId20"/>
    <p:sldId id="292" r:id="rId21"/>
    <p:sldId id="301" r:id="rId22"/>
    <p:sldId id="270" r:id="rId23"/>
    <p:sldId id="272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853" autoAdjust="0"/>
    <p:restoredTop sz="86430" autoAdjust="0"/>
  </p:normalViewPr>
  <p:slideViewPr>
    <p:cSldViewPr>
      <p:cViewPr varScale="1">
        <p:scale>
          <a:sx n="85" d="100"/>
          <a:sy n="85" d="100"/>
        </p:scale>
        <p:origin x="1843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40" y="840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jpeg>
</file>

<file path=ppt/media/image11.png>
</file>

<file path=ppt/media/image12.jpg>
</file>

<file path=ppt/media/image13.png>
</file>

<file path=ppt/media/image14.jpg>
</file>

<file path=ppt/media/image15.png>
</file>

<file path=ppt/media/image16.jpeg>
</file>

<file path=ppt/media/image17.jpg>
</file>

<file path=ppt/media/image18.png>
</file>

<file path=ppt/media/image19.jpg>
</file>

<file path=ppt/media/image2.jpg>
</file>

<file path=ppt/media/image20.jpe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652679-3773-43FB-926C-C2F5E2F834E4}" type="datetimeFigureOut">
              <a:rPr lang="en-US" smtClean="0"/>
              <a:pPr/>
              <a:t>1/22/2023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8C650A-8888-429F-83D9-4217BEE97D1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599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8C650A-8888-429F-83D9-4217BEE97D12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8C650A-8888-429F-83D9-4217BEE97D12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9E29976-1A7C-407B-B506-BDEB945CFD05}" type="datetime1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9714C7A-C066-4A6A-9909-4E719DA9F6E6}" type="datetime1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28528E2-D16F-4E18-BF4D-269DEEDC42AD}" type="datetime1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C9BA5C28-9F1A-4675-96F7-D53F68549D70}" type="datetime1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95B7339-12B1-4E05-B3F8-F57FD1B6C236}" type="datetime1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C5EDF65-2102-43F4-9A64-F9E19AA6EFED}" type="datetime1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AA9D101-23C5-499B-8B61-8E5C04C52266}" type="datetime1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B4ADE4E-0568-4580-9ADF-2DD2050E0AA1}" type="datetime1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B91AF4F5-4878-4812-AB98-694046AFF0C8}" type="datetime1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C6B4679-B1A7-4C5E-8ADB-AF83A50A6362}" type="datetime1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0CA7467-4784-4E75-A0C9-982A75B060E0}" type="datetime1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cambiar el estilo de título	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fld id="{C6AA26BD-ED85-4224-9B19-FC56A650CA9C}" type="datetime1">
              <a:rPr lang="en-US" smtClean="0"/>
              <a:t>1/22/2023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r>
              <a:rPr lang="en-US"/>
              <a:t>ACET/BE-CSE/ 2016-2017/Project/Review 4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158504DA-5028-4CF0-A96C-FBE2D0E7C16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cs typeface="Arial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133600" y="304800"/>
            <a:ext cx="463002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b="1" dirty="0">
                <a:latin typeface="Times New Roman" pitchFamily="18" charset="0"/>
                <a:cs typeface="Times New Roman" pitchFamily="18" charset="0"/>
              </a:rPr>
              <a:t>THIRD REVIEW</a:t>
            </a:r>
            <a:endParaRPr lang="en-US" sz="4000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CE736CC-614E-711E-3BFD-9F8F6B1C44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8032" y="1526927"/>
            <a:ext cx="7772400" cy="1470025"/>
          </a:xfrm>
        </p:spPr>
        <p:txBody>
          <a:bodyPr/>
          <a:lstStyle/>
          <a:p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REDUNDANCY REDUCTION IN</a:t>
            </a:r>
            <a:br>
              <a:rPr lang="en-US" sz="3600" b="1" dirty="0">
                <a:latin typeface="Times New Roman" pitchFamily="18" charset="0"/>
                <a:cs typeface="Times New Roman" pitchFamily="18" charset="0"/>
              </a:rPr>
            </a:br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FACE RECOGNITION USING SSD</a:t>
            </a:r>
            <a:endParaRPr lang="en-US" sz="2000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EF98B376-929B-0238-D626-F17F8E1B2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48200" y="3714328"/>
            <a:ext cx="4343400" cy="2438400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en-US" sz="2900" b="1" i="1" dirty="0">
                <a:latin typeface="Times New Roman" panose="02020603050405020304" pitchFamily="18" charset="0"/>
                <a:cs typeface="Times New Roman" pitchFamily="18" charset="0"/>
              </a:rPr>
              <a:t>Presented by</a:t>
            </a:r>
          </a:p>
          <a:p>
            <a:pPr algn="r"/>
            <a:r>
              <a:rPr lang="en-IN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S.DHANUSH(721220243010)</a:t>
            </a:r>
          </a:p>
          <a:p>
            <a:pPr algn="r"/>
            <a:r>
              <a:rPr lang="en-IN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V.KISHOR KUMAR(721220243027)</a:t>
            </a:r>
          </a:p>
          <a:p>
            <a:pPr algn="r"/>
            <a:r>
              <a:rPr lang="en-IN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S.LINKEDH (721220243028) </a:t>
            </a:r>
          </a:p>
          <a:p>
            <a:pPr algn="r"/>
            <a:r>
              <a:rPr lang="en-IN" sz="23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S.VIMAL(721220243062)</a:t>
            </a:r>
            <a:endParaRPr lang="en-IN" sz="1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Artificial Intelligence and Data Science, </a:t>
            </a:r>
          </a:p>
          <a:p>
            <a:pPr algn="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Karpagam Institute of Technology, </a:t>
            </a:r>
          </a:p>
          <a:p>
            <a:pPr algn="r"/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Coimbatore.</a:t>
            </a:r>
            <a:r>
              <a:rPr lang="en-US" sz="1800" b="1" dirty="0">
                <a:latin typeface="Times New Roman" panose="02020603050405020304" pitchFamily="18" charset="0"/>
                <a:cs typeface="Times New Roman" pitchFamily="18" charset="0"/>
              </a:rPr>
              <a:t> 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01A6E47B-F002-8904-2192-4F308190C9D1}"/>
              </a:ext>
            </a:extLst>
          </p:cNvPr>
          <p:cNvSpPr txBox="1">
            <a:spLocks/>
          </p:cNvSpPr>
          <p:nvPr/>
        </p:nvSpPr>
        <p:spPr>
          <a:xfrm>
            <a:off x="152400" y="3714328"/>
            <a:ext cx="4419600" cy="26670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 rtl="0" eaLnBrk="1" latinLnBrk="0" hangingPunct="1">
              <a:spcBef>
                <a:spcPts val="580"/>
              </a:spcBef>
              <a:buClr>
                <a:schemeClr val="accent1"/>
              </a:buClr>
              <a:buSzPct val="85000"/>
              <a:buFont typeface="Wingdings 2"/>
              <a:buNone/>
              <a:defRPr kumimoji="0" sz="2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SzPct val="85000"/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SzPct val="85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SzPct val="80000"/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FontTx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spcBef>
                <a:spcPts val="370"/>
              </a:spcBef>
              <a:buClr>
                <a:schemeClr val="accent3"/>
              </a:buClr>
              <a:buNone/>
              <a:defRPr kumimoji="0"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spcBef>
                <a:spcPts val="370"/>
              </a:spcBef>
              <a:buClr>
                <a:schemeClr val="accent2"/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spcBef>
                <a:spcPts val="370"/>
              </a:spcBef>
              <a:buClr>
                <a:schemeClr val="accent1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spcBef>
                <a:spcPts val="370"/>
              </a:spcBef>
              <a:buClr>
                <a:schemeClr val="accent2">
                  <a:tint val="60000"/>
                </a:schemeClr>
              </a:buClr>
              <a:buNone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b="1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Guided By, 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Mr.M.Vignesh,</a:t>
            </a:r>
          </a:p>
          <a:p>
            <a:pPr algn="l"/>
            <a:r>
              <a:rPr lang="en-US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Assistant Professor, </a:t>
            </a:r>
          </a:p>
          <a:p>
            <a:pPr algn="l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 Artificial Intelligence and Data Science, </a:t>
            </a:r>
          </a:p>
          <a:p>
            <a:pPr algn="l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Karpagam Institute of Technology, </a:t>
            </a:r>
          </a:p>
          <a:p>
            <a:pPr algn="l"/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Coimbatore.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9B4E684-EE8F-6942-2705-5AA43888B063}"/>
              </a:ext>
            </a:extLst>
          </p:cNvPr>
          <p:cNvCxnSpPr>
            <a:cxnSpLocks/>
          </p:cNvCxnSpPr>
          <p:nvPr/>
        </p:nvCxnSpPr>
        <p:spPr>
          <a:xfrm>
            <a:off x="4716016" y="3714328"/>
            <a:ext cx="0" cy="23622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36525"/>
            <a:ext cx="8229600" cy="944562"/>
          </a:xfrm>
        </p:spPr>
        <p:txBody>
          <a:bodyPr/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Detector – Screen Shots 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10400" y="6504270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073D758-27B9-A752-50C5-2189C83362C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322427"/>
            <a:ext cx="6125284" cy="344547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C8C5216-D5CB-F358-8257-65FFF903FD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2708920"/>
            <a:ext cx="6552728" cy="368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52263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32656"/>
            <a:ext cx="8229600" cy="563562"/>
          </a:xfrm>
        </p:spPr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2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6998895" y="6532185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F9D39CA-E077-3F94-1670-A4418AD057F0}"/>
              </a:ext>
            </a:extLst>
          </p:cNvPr>
          <p:cNvSpPr txBox="1"/>
          <p:nvPr/>
        </p:nvSpPr>
        <p:spPr>
          <a:xfrm>
            <a:off x="2992388" y="1217642"/>
            <a:ext cx="31592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FD3933A-B3B3-BC89-2D5B-B4C2C68E3E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28" r="980" b="-377"/>
          <a:stretch/>
        </p:blipFill>
        <p:spPr>
          <a:xfrm>
            <a:off x="827584" y="1963415"/>
            <a:ext cx="7272808" cy="44179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6525"/>
            <a:ext cx="8229600" cy="944562"/>
          </a:xfrm>
        </p:spPr>
        <p:txBody>
          <a:bodyPr/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</a:t>
            </a:r>
            <a:endParaRPr lang="en-US" sz="3600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10400" y="6585792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6AF80E-CD32-C2D7-5578-5A98A5A7DCFA}"/>
              </a:ext>
            </a:extLst>
          </p:cNvPr>
          <p:cNvSpPr txBox="1"/>
          <p:nvPr/>
        </p:nvSpPr>
        <p:spPr>
          <a:xfrm>
            <a:off x="457200" y="1752600"/>
            <a:ext cx="8001000" cy="4457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collection for facial recognition falls under image data collection and involves gathering face images to train.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images are taken of different people, annotated, and then fed into a machine learning model, which uses them to learn how to scan, identify and process facial features.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involves pulling information out of a website.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It's completely legal to scrape publicly available data</a:t>
            </a:r>
          </a:p>
          <a:p>
            <a:pPr>
              <a:lnSpc>
                <a:spcPct val="150000"/>
              </a:lnSpc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0364" y="136525"/>
            <a:ext cx="8363272" cy="944562"/>
          </a:xfrm>
        </p:spPr>
        <p:txBody>
          <a:bodyPr/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Implementation / Results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948264" y="6525344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920F09E-7EEA-7A5D-75D0-CC99F679F8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67" t="22958"/>
          <a:stretch/>
        </p:blipFill>
        <p:spPr>
          <a:xfrm>
            <a:off x="533400" y="2514600"/>
            <a:ext cx="8077200" cy="2605087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3536" y="188640"/>
            <a:ext cx="8229600" cy="868362"/>
          </a:xfrm>
        </p:spPr>
        <p:txBody>
          <a:bodyPr/>
          <a:lstStyle/>
          <a:p>
            <a:pPr algn="ctr"/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 -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Flow Diagram</a:t>
            </a:r>
            <a:endParaRPr lang="en-IN" sz="3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46912" y="6597352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9" name="Picture 12">
            <a:extLst>
              <a:ext uri="{FF2B5EF4-FFF2-40B4-BE49-F238E27FC236}">
                <a16:creationId xmlns:a16="http://schemas.microsoft.com/office/drawing/2014/main" id="{6E4D2B2E-B7E5-99EB-7D20-B69A877D998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495" t="14692" r="23078" b="15920"/>
          <a:stretch>
            <a:fillRect/>
          </a:stretch>
        </p:blipFill>
        <p:spPr>
          <a:xfrm>
            <a:off x="2286000" y="1438489"/>
            <a:ext cx="5089833" cy="4400122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Scraping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- Screen Shots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44008" y="6597352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2BAC8D8-2D52-86F3-1C34-A62BCBC3376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95400"/>
            <a:ext cx="7179734" cy="40386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A189747-FA9C-A63E-613F-FAD9EB3B436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879" y="3314700"/>
            <a:ext cx="7624293" cy="28194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0838"/>
            <a:ext cx="8229600" cy="563562"/>
          </a:xfrm>
        </p:spPr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3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10400" y="6553200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A09D45-8773-7A0D-37BF-BE3437B2EEBE}"/>
              </a:ext>
            </a:extLst>
          </p:cNvPr>
          <p:cNvSpPr txBox="1"/>
          <p:nvPr/>
        </p:nvSpPr>
        <p:spPr>
          <a:xfrm>
            <a:off x="2992388" y="1217642"/>
            <a:ext cx="315922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Recognizer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2EBDD55-6FD0-E0D7-95C4-AFC3F34AE920}"/>
              </a:ext>
            </a:extLst>
          </p:cNvPr>
          <p:cNvSpPr txBox="1"/>
          <p:nvPr/>
        </p:nvSpPr>
        <p:spPr>
          <a:xfrm>
            <a:off x="457200" y="1752600"/>
            <a:ext cx="8001000" cy="44579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face recognizer is a computer program that uses biometric technology to identify or verify a person's identity based on their facial features.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can be used for a variety of applications, including security and surveillance, personal identification, and access control.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technology works by capturing an image of a person's face, analyzing it to extract unique facial features, and comparing it to a database of known faces to find a match.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52400"/>
            <a:ext cx="8610600" cy="944562"/>
          </a:xfrm>
        </p:spPr>
        <p:txBody>
          <a:bodyPr/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Recognizer 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Algorithm Implemented 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95400"/>
            <a:ext cx="8229600" cy="2971800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facial recognition system uses biometrics to map facial features from a photograph or video. It compares the information with a database of known faces to find a match.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It requires only a limited amount of data for encoding the faces.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10400" y="6534150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FE5E2702-1780-9512-0239-409586A634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919" y="4267200"/>
            <a:ext cx="7926481" cy="22194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36525"/>
            <a:ext cx="8534400" cy="944562"/>
          </a:xfrm>
        </p:spPr>
        <p:txBody>
          <a:bodyPr/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Recognizer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– Implementation / Results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504DA-5028-4CF0-A96C-FBE2D0E7C16E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117C3C-240C-31D5-202B-E7679A9F0291}"/>
              </a:ext>
            </a:extLst>
          </p:cNvPr>
          <p:cNvSpPr txBox="1"/>
          <p:nvPr/>
        </p:nvSpPr>
        <p:spPr>
          <a:xfrm>
            <a:off x="469613" y="2128599"/>
            <a:ext cx="9178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Input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Output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75A0AF79-E256-E8BF-B15B-0AB210E4A5C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4200" y="1248667"/>
            <a:ext cx="2971800" cy="175986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4C59293-6D84-53CB-811D-51853245B82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3276600"/>
            <a:ext cx="5562600" cy="3277082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I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Recognizer</a:t>
            </a:r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Data Flow Diagram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400" y="6477000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EDCA33-1957-F34E-E76F-FEB69D410F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676400"/>
            <a:ext cx="8839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19200"/>
            <a:ext cx="8229600" cy="4754563"/>
          </a:xfrm>
        </p:spPr>
        <p:txBody>
          <a:bodyPr/>
          <a:lstStyle/>
          <a:p>
            <a:pPr>
              <a:lnSpc>
                <a:spcPct val="13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Abstract</a:t>
            </a:r>
          </a:p>
          <a:p>
            <a:pPr>
              <a:lnSpc>
                <a:spcPct val="13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Module Description and Implementation</a:t>
            </a:r>
          </a:p>
          <a:p>
            <a:pPr>
              <a:lnSpc>
                <a:spcPct val="13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Module Diagrams (DFD) </a:t>
            </a:r>
          </a:p>
          <a:p>
            <a:pPr>
              <a:lnSpc>
                <a:spcPct val="13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Algorithm Explanations</a:t>
            </a:r>
          </a:p>
          <a:p>
            <a:pPr>
              <a:lnSpc>
                <a:spcPct val="13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Project Screen Shots and Demo</a:t>
            </a:r>
          </a:p>
          <a:p>
            <a:pPr>
              <a:lnSpc>
                <a:spcPct val="13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Publication Details </a:t>
            </a:r>
          </a:p>
          <a:p>
            <a:pPr lvl="1">
              <a:lnSpc>
                <a:spcPct val="130000"/>
              </a:lnSpc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International Conference </a:t>
            </a:r>
          </a:p>
          <a:p>
            <a:pPr lvl="1">
              <a:lnSpc>
                <a:spcPct val="130000"/>
              </a:lnSpc>
            </a:pPr>
            <a:r>
              <a:rPr lang="en-US" sz="2000" dirty="0">
                <a:latin typeface="Times New Roman" pitchFamily="18" charset="0"/>
                <a:cs typeface="Times New Roman" pitchFamily="18" charset="0"/>
              </a:rPr>
              <a:t>International Journal</a:t>
            </a:r>
          </a:p>
          <a:p>
            <a:pPr>
              <a:lnSpc>
                <a:spcPct val="130000"/>
              </a:lnSpc>
            </a:pPr>
            <a:r>
              <a:rPr lang="en-US" sz="2400" dirty="0">
                <a:latin typeface="Times New Roman" pitchFamily="18" charset="0"/>
                <a:cs typeface="Times New Roman" pitchFamily="18" charset="0"/>
              </a:rPr>
              <a:t>References </a:t>
            </a:r>
          </a:p>
          <a:p>
            <a:pPr>
              <a:lnSpc>
                <a:spcPct val="130000"/>
              </a:lnSpc>
            </a:pPr>
            <a:endParaRPr lang="en-US" sz="2400" dirty="0">
              <a:latin typeface="Times New Roman" pitchFamily="18" charset="0"/>
            </a:endParaRPr>
          </a:p>
          <a:p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pPr eaLnBrk="1" hangingPunct="1"/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Outline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6987540" y="6583362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2</a:t>
            </a:fld>
            <a:endParaRPr 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804A0B64-A7C4-EAD3-35AB-4080B18C9E4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466850"/>
            <a:ext cx="7416800" cy="41719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Recognizer - Screen Shots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10400" y="6553200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20</a:t>
            </a:fld>
            <a:endParaRPr lang="en-US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24E98F17-483A-9168-A9D2-6D973D1A69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859802"/>
            <a:ext cx="6359833" cy="3388598"/>
          </a:xfr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r>
              <a:rPr lang="en-US" dirty="0"/>
              <a:t>Publications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International Journal 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International Conference 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2E14A5-B0DC-4BE7-9FCB-AFC6128B4F51}" type="datetime1">
              <a:rPr lang="en-US" smtClean="0"/>
              <a:t>1/22/2023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504DA-5028-4CF0-A96C-FBE2D0E7C16E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>
            <a:normAutofit/>
          </a:bodyPr>
          <a:lstStyle/>
          <a:p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References</a:t>
            </a:r>
            <a:endParaRPr lang="en-US" sz="1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524000"/>
            <a:ext cx="8229600" cy="4525963"/>
          </a:xfrm>
        </p:spPr>
        <p:txBody>
          <a:bodyPr>
            <a:normAutofit/>
          </a:bodyPr>
          <a:lstStyle/>
          <a:p>
            <a:r>
              <a:rPr lang="en-US" sz="1600" i="1" dirty="0"/>
              <a:t>Journal  Paper References</a:t>
            </a:r>
          </a:p>
          <a:p>
            <a:pPr lvl="1"/>
            <a:endParaRPr lang="en-US" sz="1200" i="1" dirty="0"/>
          </a:p>
          <a:p>
            <a:pPr lvl="1"/>
            <a:r>
              <a:rPr lang="en-US" sz="1200" i="1" dirty="0"/>
              <a:t>Base Paper </a:t>
            </a:r>
          </a:p>
          <a:p>
            <a:pPr lvl="1"/>
            <a:endParaRPr lang="en-US" sz="1200" i="1" dirty="0"/>
          </a:p>
          <a:p>
            <a:pPr lvl="1"/>
            <a:endParaRPr lang="en-US" sz="1200" i="1" dirty="0"/>
          </a:p>
          <a:p>
            <a:pPr lvl="1"/>
            <a:endParaRPr lang="en-US" sz="1200" i="1" dirty="0"/>
          </a:p>
          <a:p>
            <a:pPr lvl="1"/>
            <a:r>
              <a:rPr lang="en-US" sz="1200" i="1" dirty="0"/>
              <a:t>Reference Papers </a:t>
            </a:r>
          </a:p>
          <a:p>
            <a:endParaRPr lang="en-US" sz="1600" i="1" dirty="0"/>
          </a:p>
          <a:p>
            <a:endParaRPr lang="en-US" sz="1600" i="1" dirty="0"/>
          </a:p>
          <a:p>
            <a:endParaRPr lang="en-US" sz="1600" i="1" dirty="0"/>
          </a:p>
          <a:p>
            <a:r>
              <a:rPr lang="en-US" sz="1600" i="1" dirty="0"/>
              <a:t>Web References  </a:t>
            </a:r>
          </a:p>
          <a:p>
            <a:endParaRPr lang="en-US" sz="1600" dirty="0"/>
          </a:p>
          <a:p>
            <a:pPr algn="ctr">
              <a:buNone/>
            </a:pP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endParaRPr lang="en-US" sz="1600" dirty="0">
              <a:latin typeface="Times New Roman" pitchFamily="18" charset="0"/>
              <a:cs typeface="Times New Roman" pitchFamily="18" charset="0"/>
            </a:endParaRPr>
          </a:p>
          <a:p>
            <a:pPr algn="ctr">
              <a:buNone/>
            </a:pP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(Times  – 16 points / Italic)</a:t>
            </a:r>
            <a:endParaRPr lang="en-US" sz="160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504DA-5028-4CF0-A96C-FBE2D0E7C16E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62300" y="3105834"/>
            <a:ext cx="2819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b="1" dirty="0">
                <a:latin typeface="Times New Roman" pitchFamily="18" charset="0"/>
                <a:cs typeface="Times New Roman" pitchFamily="18" charset="0"/>
              </a:rPr>
              <a:t>Thank You!</a:t>
            </a:r>
            <a:endParaRPr lang="en-US" sz="3600" b="1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8504DA-5028-4CF0-A96C-FBE2D0E7C16E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/>
          <a:lstStyle/>
          <a:p>
            <a:r>
              <a:rPr lang="en-US" sz="3600" b="1" dirty="0"/>
              <a:t>ABSTRACT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6991350" y="6481739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27A6285-DDAD-E135-A102-8F5D938D9BA9}"/>
              </a:ext>
            </a:extLst>
          </p:cNvPr>
          <p:cNvSpPr>
            <a:spLocks noGrp="1"/>
          </p:cNvSpPr>
          <p:nvPr>
            <p:ph sz="quarter" idx="1"/>
          </p:nvPr>
        </p:nvSpPr>
        <p:spPr>
          <a:xfrm>
            <a:off x="304800" y="1066800"/>
            <a:ext cx="8610600" cy="5449229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6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Proposed system improved Viola-Jones face detection using Single Shot Detector Algorithm in order to reduce the redundancy rates. Viola-Jones ' s algorithm has succeeded in determining the best face scale factor, but it produces a non-comparable face window that leads the redundant face detection. </a:t>
            </a:r>
          </a:p>
          <a:p>
            <a:pPr>
              <a:lnSpc>
                <a:spcPct val="16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Facial recognition uses Computer-generated filters to transform face images into numerical expressions that can be compared to determine their similarity. </a:t>
            </a:r>
          </a:p>
          <a:p>
            <a:pPr>
              <a:lnSpc>
                <a:spcPct val="16000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Shot Detection algorithm significantly faster in speed and high-accuracy object detection algorithm. It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exibits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small convolutional filters to predict object classes and offsets to default boundary boxes.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15962"/>
          </a:xfrm>
        </p:spPr>
        <p:txBody>
          <a:bodyPr/>
          <a:lstStyle/>
          <a:p>
            <a:r>
              <a:rPr lang="en-US" sz="3600" b="1" dirty="0">
                <a:latin typeface="Times New Roman" pitchFamily="18" charset="0"/>
              </a:rPr>
              <a:t>LIST OF MODULES 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A5AA69-147A-4462-958D-1B7850F78AF6}" type="datetime1">
              <a:rPr lang="en-US" smtClean="0"/>
              <a:t>1/22/2023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>
          <a:xfrm>
            <a:off x="7010400" y="6583362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4</a:t>
            </a:fld>
            <a:endParaRPr lang="en-US"/>
          </a:p>
        </p:txBody>
      </p:sp>
      <p:grpSp>
        <p:nvGrpSpPr>
          <p:cNvPr id="6" name="Group 3">
            <a:extLst>
              <a:ext uri="{FF2B5EF4-FFF2-40B4-BE49-F238E27FC236}">
                <a16:creationId xmlns:a16="http://schemas.microsoft.com/office/drawing/2014/main" id="{117BD3A7-85D8-9918-B8CF-6DA63E7D267D}"/>
              </a:ext>
            </a:extLst>
          </p:cNvPr>
          <p:cNvGrpSpPr/>
          <p:nvPr/>
        </p:nvGrpSpPr>
        <p:grpSpPr>
          <a:xfrm>
            <a:off x="4496072" y="1955133"/>
            <a:ext cx="121920" cy="121920"/>
            <a:chOff x="0" y="0"/>
            <a:chExt cx="6350000" cy="6350000"/>
          </a:xfrm>
          <a:solidFill>
            <a:schemeClr val="tx1"/>
          </a:solidFill>
        </p:grpSpPr>
        <p:sp>
          <p:nvSpPr>
            <p:cNvPr id="7" name="Freeform 4">
              <a:extLst>
                <a:ext uri="{FF2B5EF4-FFF2-40B4-BE49-F238E27FC236}">
                  <a16:creationId xmlns:a16="http://schemas.microsoft.com/office/drawing/2014/main" id="{3F978F9F-6FEC-7F38-D54C-2DE14098AA20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4F89A33-8D97-3434-7D2D-19481CFFD731}"/>
              </a:ext>
            </a:extLst>
          </p:cNvPr>
          <p:cNvGrpSpPr/>
          <p:nvPr/>
        </p:nvGrpSpPr>
        <p:grpSpPr>
          <a:xfrm>
            <a:off x="4495800" y="5440680"/>
            <a:ext cx="121920" cy="121920"/>
            <a:chOff x="0" y="0"/>
            <a:chExt cx="6350000" cy="6350000"/>
          </a:xfrm>
          <a:solidFill>
            <a:schemeClr val="tx1"/>
          </a:solidFill>
        </p:grpSpPr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3FC9A667-CA62-EE7F-A935-1CE6DF9E2A18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pFill/>
          </p:spPr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09510DF-4BFA-0F0F-3BF0-DFC2D1E4983E}"/>
              </a:ext>
            </a:extLst>
          </p:cNvPr>
          <p:cNvGrpSpPr/>
          <p:nvPr/>
        </p:nvGrpSpPr>
        <p:grpSpPr>
          <a:xfrm>
            <a:off x="4496344" y="3681886"/>
            <a:ext cx="121920" cy="121920"/>
            <a:chOff x="0" y="0"/>
            <a:chExt cx="6350000" cy="6350000"/>
          </a:xfrm>
          <a:solidFill>
            <a:schemeClr val="tx1"/>
          </a:solidFill>
        </p:grpSpPr>
        <p:sp>
          <p:nvSpPr>
            <p:cNvPr id="13" name="Freeform 8">
              <a:extLst>
                <a:ext uri="{FF2B5EF4-FFF2-40B4-BE49-F238E27FC236}">
                  <a16:creationId xmlns:a16="http://schemas.microsoft.com/office/drawing/2014/main" id="{A9B55790-3D96-860E-C55B-3F70AB222C34}"/>
                </a:ext>
              </a:extLst>
            </p:cNvPr>
            <p:cNvSpPr/>
            <p:nvPr/>
          </p:nvSpPr>
          <p:spPr>
            <a:xfrm>
              <a:off x="14167" y="0"/>
              <a:ext cx="6321665" cy="6350000"/>
            </a:xfrm>
            <a:custGeom>
              <a:avLst/>
              <a:gdLst/>
              <a:ahLst/>
              <a:cxnLst/>
              <a:rect l="l" t="t" r="r" b="b"/>
              <a:pathLst>
                <a:path w="6321665" h="6350000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grpFill/>
          </p:spPr>
        </p:sp>
      </p:grpSp>
      <p:sp>
        <p:nvSpPr>
          <p:cNvPr id="14" name="TextBox 9">
            <a:extLst>
              <a:ext uri="{FF2B5EF4-FFF2-40B4-BE49-F238E27FC236}">
                <a16:creationId xmlns:a16="http://schemas.microsoft.com/office/drawing/2014/main" id="{340C800C-FD89-A1B5-8E44-3315CBA181BB}"/>
              </a:ext>
            </a:extLst>
          </p:cNvPr>
          <p:cNvSpPr txBox="1"/>
          <p:nvPr/>
        </p:nvSpPr>
        <p:spPr>
          <a:xfrm>
            <a:off x="1803881" y="1693221"/>
            <a:ext cx="2494494" cy="59150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73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Face Detector</a:t>
            </a:r>
          </a:p>
          <a:p>
            <a:pPr algn="r">
              <a:lnSpc>
                <a:spcPts val="182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(Module 1)</a:t>
            </a:r>
          </a:p>
        </p:txBody>
      </p:sp>
      <p:sp>
        <p:nvSpPr>
          <p:cNvPr id="15" name="TextBox 10">
            <a:extLst>
              <a:ext uri="{FF2B5EF4-FFF2-40B4-BE49-F238E27FC236}">
                <a16:creationId xmlns:a16="http://schemas.microsoft.com/office/drawing/2014/main" id="{97F605D8-72C4-1761-9D16-F900FCDCA5E8}"/>
              </a:ext>
            </a:extLst>
          </p:cNvPr>
          <p:cNvSpPr txBox="1"/>
          <p:nvPr/>
        </p:nvSpPr>
        <p:spPr>
          <a:xfrm>
            <a:off x="1880005" y="5144925"/>
            <a:ext cx="2540213" cy="5915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2730"/>
              </a:lnSpc>
            </a:pPr>
            <a:r>
              <a:rPr lang="en-US" sz="2400" spc="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Recognizer</a:t>
            </a:r>
            <a:r>
              <a:rPr lang="en-US" sz="2400" spc="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</a:p>
          <a:p>
            <a:pPr algn="r">
              <a:lnSpc>
                <a:spcPts val="1820"/>
              </a:lnSpc>
            </a:pPr>
            <a:r>
              <a:rPr lang="en-US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(Module 3)</a:t>
            </a: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8C6D5A15-F597-4B8F-B583-B57B162AAC8D}"/>
              </a:ext>
            </a:extLst>
          </p:cNvPr>
          <p:cNvSpPr txBox="1"/>
          <p:nvPr/>
        </p:nvSpPr>
        <p:spPr>
          <a:xfrm>
            <a:off x="4831199" y="3447091"/>
            <a:ext cx="2826215" cy="57945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30"/>
              </a:lnSpc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</a:t>
            </a:r>
            <a:r>
              <a:rPr lang="en-US" sz="2400" spc="21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Scraping</a:t>
            </a:r>
          </a:p>
          <a:p>
            <a:pPr>
              <a:lnSpc>
                <a:spcPts val="1820"/>
              </a:lnSpc>
            </a:pPr>
            <a:r>
              <a:rPr lang="en-US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r>
              <a:rPr lang="en-US" spc="14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2)</a:t>
            </a:r>
            <a:endParaRPr lang="en-US" sz="2000" spc="14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AutoShape 2">
            <a:extLst>
              <a:ext uri="{FF2B5EF4-FFF2-40B4-BE49-F238E27FC236}">
                <a16:creationId xmlns:a16="http://schemas.microsoft.com/office/drawing/2014/main" id="{A7EEA9DB-17F8-FA47-39FF-A82B4A1244A0}"/>
              </a:ext>
            </a:extLst>
          </p:cNvPr>
          <p:cNvSpPr/>
          <p:nvPr/>
        </p:nvSpPr>
        <p:spPr>
          <a:xfrm>
            <a:off x="4542062" y="1524000"/>
            <a:ext cx="45719" cy="4648200"/>
          </a:xfrm>
          <a:prstGeom prst="rect">
            <a:avLst/>
          </a:prstGeom>
          <a:solidFill>
            <a:schemeClr val="tx1"/>
          </a:solid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50144"/>
            <a:ext cx="8229600" cy="563562"/>
          </a:xfrm>
        </p:spPr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MODULE 1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10400" y="6563309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13EE87-D198-377F-C4E3-F4FB65959482}"/>
              </a:ext>
            </a:extLst>
          </p:cNvPr>
          <p:cNvSpPr txBox="1"/>
          <p:nvPr/>
        </p:nvSpPr>
        <p:spPr>
          <a:xfrm>
            <a:off x="2286000" y="1124744"/>
            <a:ext cx="4572000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/>
              <a:t>THE FACE DETECTOR </a:t>
            </a:r>
          </a:p>
          <a:p>
            <a:pPr algn="ctr"/>
            <a:r>
              <a:rPr lang="en-US" b="1" dirty="0"/>
              <a:t>Existing Method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77254BF-E91D-8E14-7114-14F818607FA6}"/>
              </a:ext>
            </a:extLst>
          </p:cNvPr>
          <p:cNvSpPr txBox="1"/>
          <p:nvPr/>
        </p:nvSpPr>
        <p:spPr>
          <a:xfrm>
            <a:off x="971600" y="2285484"/>
            <a:ext cx="7056784" cy="12875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Existing Algorithm have the low Detection of the faces.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It also Detect the face redundantly which may cause inaccuracy in the result.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D2A14D9-BE8D-EFBC-3387-3645DC60B7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4077072"/>
            <a:ext cx="1739270" cy="1728192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9C75AF4-1CEB-6D28-4A92-3C25C7B2EC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4077072"/>
            <a:ext cx="1739270" cy="175000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952" y="146161"/>
            <a:ext cx="8229600" cy="944562"/>
          </a:xfrm>
        </p:spPr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Face Detector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10400" y="6553150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2C8B96-62CC-0BCD-53B7-8FE6FFE6DA5D}"/>
              </a:ext>
            </a:extLst>
          </p:cNvPr>
          <p:cNvSpPr txBox="1"/>
          <p:nvPr/>
        </p:nvSpPr>
        <p:spPr>
          <a:xfrm>
            <a:off x="791580" y="1752600"/>
            <a:ext cx="7560840" cy="39039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Faces are made of thousands of fine lines and features that must be matched.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Face Recognition using Python, break the task of identifying the face into thousands of smaller, bite-sized tasks.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Main objective of facial recognition is to identify individuals, whether individually or collectively.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36525"/>
            <a:ext cx="8229600" cy="944562"/>
          </a:xfrm>
        </p:spPr>
        <p:txBody>
          <a:bodyPr/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Detector – Implementation / Results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10400" y="6504270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66BB93-58DE-E12F-135B-EBA3D42D1003}"/>
              </a:ext>
            </a:extLst>
          </p:cNvPr>
          <p:cNvSpPr txBox="1"/>
          <p:nvPr/>
        </p:nvSpPr>
        <p:spPr>
          <a:xfrm>
            <a:off x="469613" y="2128599"/>
            <a:ext cx="9178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Input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Output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684C15-8C02-48FF-A839-BCC267918E3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6316" y="1323386"/>
            <a:ext cx="3131368" cy="185435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B13E954-4C66-0DF5-6172-410DE72439B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553" y="3429000"/>
            <a:ext cx="5170893" cy="306213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136525"/>
            <a:ext cx="8229600" cy="944562"/>
          </a:xfrm>
        </p:spPr>
        <p:txBody>
          <a:bodyPr/>
          <a:lstStyle/>
          <a:p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Detector – Implementation / Results 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>
          <a:xfrm>
            <a:off x="7010400" y="6504270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E66BB93-58DE-E12F-135B-EBA3D42D1003}"/>
              </a:ext>
            </a:extLst>
          </p:cNvPr>
          <p:cNvSpPr txBox="1"/>
          <p:nvPr/>
        </p:nvSpPr>
        <p:spPr>
          <a:xfrm>
            <a:off x="469613" y="2128599"/>
            <a:ext cx="917848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/>
              <a:t>Input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Output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020982-24F3-18DE-EDDF-698D6E1FE6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864" y="1196752"/>
            <a:ext cx="2599316" cy="20596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C50A596-CA1D-F832-EBDB-600D2A3CC2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772" y="3426538"/>
            <a:ext cx="4104456" cy="325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57993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188640"/>
            <a:ext cx="8229600" cy="868362"/>
          </a:xfrm>
        </p:spPr>
        <p:txBody>
          <a:bodyPr/>
          <a:lstStyle/>
          <a:p>
            <a:r>
              <a:rPr lang="en-US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Face Detector – Data Flow Diagram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07859" y="6498977"/>
            <a:ext cx="2133600" cy="476250"/>
          </a:xfrm>
        </p:spPr>
        <p:txBody>
          <a:bodyPr/>
          <a:lstStyle/>
          <a:p>
            <a:fld id="{158504DA-5028-4CF0-A96C-FBE2D0E7C16E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61688BC-D4CF-BEDE-C25E-49EE22343B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2975" y="1844824"/>
            <a:ext cx="7318049" cy="42484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Diseño predeterminado">
  <a:themeElements>
    <a:clrScheme name="Diseño predeterminado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iseño predeterminado">
      <a:majorFont>
        <a:latin typeface="Arial"/>
        <a:ea typeface=""/>
        <a:cs typeface="Arial"/>
      </a:majorFont>
      <a:minorFont>
        <a:latin typeface="Arial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iseño predeterminado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iseño predeterminado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iseño predeterminado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842</Template>
  <TotalTime>592</TotalTime>
  <Words>639</Words>
  <Application>Microsoft Office PowerPoint</Application>
  <PresentationFormat>On-screen Show (4:3)</PresentationFormat>
  <Paragraphs>152</Paragraphs>
  <Slides>23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Times New Roman</vt:lpstr>
      <vt:lpstr>Wingdings 2</vt:lpstr>
      <vt:lpstr>Diseño predeterminado</vt:lpstr>
      <vt:lpstr>REDUNDANCY REDUCTION IN FACE RECOGNITION USING SSD</vt:lpstr>
      <vt:lpstr>Outline</vt:lpstr>
      <vt:lpstr>ABSTRACT </vt:lpstr>
      <vt:lpstr>LIST OF MODULES </vt:lpstr>
      <vt:lpstr>MODULE 1 </vt:lpstr>
      <vt:lpstr>The Face Detector</vt:lpstr>
      <vt:lpstr>Face Detector – Implementation / Results </vt:lpstr>
      <vt:lpstr>Face Detector – Implementation / Results </vt:lpstr>
      <vt:lpstr>Face Detector – Data Flow Diagram</vt:lpstr>
      <vt:lpstr>Face Detector – Screen Shots  </vt:lpstr>
      <vt:lpstr>MODULE 2</vt:lpstr>
      <vt:lpstr>Data Scraping</vt:lpstr>
      <vt:lpstr>Data Scraping – Implementation / Results </vt:lpstr>
      <vt:lpstr>Data Scraping - Data Flow Diagram</vt:lpstr>
      <vt:lpstr>Data Scraping - Screen Shots </vt:lpstr>
      <vt:lpstr>Module 3 </vt:lpstr>
      <vt:lpstr>The Recognizer – Algorithm Implemented  </vt:lpstr>
      <vt:lpstr>The Recognizer– Implementation / Results </vt:lpstr>
      <vt:lpstr>The Recognizer – Data Flow Diagram </vt:lpstr>
      <vt:lpstr>The Recognizer - Screen Shots </vt:lpstr>
      <vt:lpstr>Publications </vt:lpstr>
      <vt:lpstr>References</vt:lpstr>
      <vt:lpstr>PowerPoint Presentation</vt:lpstr>
    </vt:vector>
  </TitlesOfParts>
  <Company>snsceit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TITLE (Times bold /36 points )</dc:title>
  <dc:creator>anandakumar</dc:creator>
  <cp:lastModifiedBy>LINKEDH S</cp:lastModifiedBy>
  <cp:revision>45</cp:revision>
  <dcterms:created xsi:type="dcterms:W3CDTF">2014-07-30T05:52:09Z</dcterms:created>
  <dcterms:modified xsi:type="dcterms:W3CDTF">2023-01-22T11:54:40Z</dcterms:modified>
</cp:coreProperties>
</file>

<file path=docProps/thumbnail.jpeg>
</file>